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57" r:id="rId3"/>
    <p:sldId id="259" r:id="rId4"/>
    <p:sldId id="258" r:id="rId5"/>
    <p:sldId id="263" r:id="rId6"/>
    <p:sldId id="265" r:id="rId7"/>
    <p:sldId id="267" r:id="rId8"/>
    <p:sldId id="262" r:id="rId9"/>
    <p:sldId id="260" r:id="rId10"/>
    <p:sldId id="261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0DB8D-142A-455C-BFEE-AE2B53DA0C9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5AAA3-5761-4C3B-A6BE-2E1B34D9EA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5AAA3-5761-4C3B-A6BE-2E1B34D9EAE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D15-CBC8-4D1F-92F1-65B25BD000A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C537-11DE-4372-9715-E40D34A15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D15-CBC8-4D1F-92F1-65B25BD000A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C537-11DE-4372-9715-E40D34A15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D15-CBC8-4D1F-92F1-65B25BD000A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C537-11DE-4372-9715-E40D34A15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D15-CBC8-4D1F-92F1-65B25BD000A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C537-11DE-4372-9715-E40D34A15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D15-CBC8-4D1F-92F1-65B25BD000A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C537-11DE-4372-9715-E40D34A15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D15-CBC8-4D1F-92F1-65B25BD000A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C537-11DE-4372-9715-E40D34A15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D15-CBC8-4D1F-92F1-65B25BD000A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C537-11DE-4372-9715-E40D34A15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D15-CBC8-4D1F-92F1-65B25BD000A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C537-11DE-4372-9715-E40D34A15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D15-CBC8-4D1F-92F1-65B25BD000A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C537-11DE-4372-9715-E40D34A15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D15-CBC8-4D1F-92F1-65B25BD000A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C537-11DE-4372-9715-E40D34A15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D15-CBC8-4D1F-92F1-65B25BD000A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C537-11DE-4372-9715-E40D34A15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0D15-CBC8-4D1F-92F1-65B25BD000A5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1C537-11DE-4372-9715-E40D34A15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488" y="4357694"/>
            <a:ext cx="32303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Ankit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Kumar Singh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Department of Botany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Marwari College</a:t>
            </a:r>
          </a:p>
          <a:p>
            <a:pPr algn="ctr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Lalit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Narayan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Mithila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pPr algn="ctr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Darbhanga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ankitbhu30@gmail.com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Bacteria | What is microbiology? | Microbiology Socie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C:\Users\AMIT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8316" y="179948"/>
            <a:ext cx="5943601" cy="36576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48000" y="3704425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Bacteria</a:t>
            </a:r>
            <a:endParaRPr lang="en-US" sz="44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1004"/>
            <a:ext cx="7620000" cy="2169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Unlike the DNA in eukaryotic cells, which resides in the nucleus, DNA in bacterial cells is not sequestered in a membrane-bound organelle but appears as a long coil distributed through the cytoplasm.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In many bacteria the DNA is present as a single, circular chromosome and in some cases the DNA is linear rather than circular.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152400"/>
            <a:ext cx="3733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Bacterial Chromosome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02531" y="2686277"/>
            <a:ext cx="4038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               Bacterial Plasmid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6140" y="3072784"/>
            <a:ext cx="7628260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Small </a:t>
            </a:r>
            <a:r>
              <a:rPr lang="en-US" dirty="0" smtClean="0"/>
              <a:t>extra-chromosomal DNA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Contain </a:t>
            </a:r>
            <a:r>
              <a:rPr lang="en-US" dirty="0" smtClean="0"/>
              <a:t>genes for antibiotic resistance or virulence.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Structure Similar to most bacterial chromosomes, but considerably </a:t>
            </a:r>
            <a:r>
              <a:rPr lang="en-US" dirty="0" smtClean="0"/>
              <a:t>smaller.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P</a:t>
            </a:r>
            <a:r>
              <a:rPr lang="en-US" dirty="0" smtClean="0"/>
              <a:t>lasmids </a:t>
            </a:r>
            <a:r>
              <a:rPr lang="en-US" dirty="0" smtClean="0"/>
              <a:t>are covalently closed circular DNA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In a few species linear plasmids have been found.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Number of plasmids: 1-700 copies of plasmid in </a:t>
            </a:r>
            <a:r>
              <a:rPr lang="en-US" dirty="0" smtClean="0"/>
              <a:t>a cell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81000" y="139545"/>
            <a:ext cx="8458200" cy="5772827"/>
            <a:chOff x="381000" y="139545"/>
            <a:chExt cx="8458200" cy="5772827"/>
          </a:xfrm>
        </p:grpSpPr>
        <p:sp>
          <p:nvSpPr>
            <p:cNvPr id="2" name="Rectangle 1"/>
            <p:cNvSpPr/>
            <p:nvPr/>
          </p:nvSpPr>
          <p:spPr>
            <a:xfrm>
              <a:off x="381000" y="812725"/>
              <a:ext cx="8382000" cy="21698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/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Granules: Densely compacted substances without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 membrane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covering.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Nutrients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and reserves may be stored in the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cytoplasm in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form of glycogen, lipids, polyphosphate, or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 some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cases, sulfur or nitrogen for later use.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Each granule contains specific substances, such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as glycogen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(glucose polymer) and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polyphosphate (phosphate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polymer, supplies energy to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metabolic processes).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209800" y="139545"/>
              <a:ext cx="4038600" cy="677108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Aharoni" pitchFamily="2" charset="-79"/>
                  <a:cs typeface="Aharoni" pitchFamily="2" charset="-79"/>
                </a:rPr>
                <a:t>Inclusion </a:t>
              </a:r>
              <a:r>
                <a:rPr lang="en-US" sz="2000" b="1" dirty="0" smtClean="0">
                  <a:latin typeface="Aharoni" pitchFamily="2" charset="-79"/>
                  <a:cs typeface="Aharoni" pitchFamily="2" charset="-79"/>
                </a:rPr>
                <a:t>bodies - Granules</a:t>
              </a:r>
            </a:p>
            <a:p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293908" y="3012977"/>
              <a:ext cx="2307235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External structures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81000" y="3434771"/>
              <a:ext cx="8458200" cy="247760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Flagella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Made up of protein subunits called flagellin.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Each flagellum is attached to cell membrane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with the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help of proteins other than flagellin.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basal region has a hook like structure and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 complex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basal body. The basal body consists of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 central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rod or shaft surrounded by a set of rings.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70044" y="281847"/>
            <a:ext cx="7924800" cy="7199301"/>
            <a:chOff x="470044" y="281847"/>
            <a:chExt cx="7924800" cy="7199301"/>
          </a:xfrm>
        </p:grpSpPr>
        <p:grpSp>
          <p:nvGrpSpPr>
            <p:cNvPr id="23554" name="Group 2"/>
            <p:cNvGrpSpPr>
              <a:grpSpLocks/>
            </p:cNvGrpSpPr>
            <p:nvPr/>
          </p:nvGrpSpPr>
          <p:grpSpPr bwMode="auto">
            <a:xfrm>
              <a:off x="1581831" y="281847"/>
              <a:ext cx="5562600" cy="3113088"/>
              <a:chOff x="5760" y="2340"/>
              <a:chExt cx="5040" cy="3420"/>
            </a:xfrm>
          </p:grpSpPr>
          <p:pic>
            <p:nvPicPr>
              <p:cNvPr id="23555" name="Picture 3" descr="20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6000"/>
              </a:blip>
              <a:srcRect/>
              <a:stretch>
                <a:fillRect/>
              </a:stretch>
            </p:blipFill>
            <p:spPr bwMode="auto">
              <a:xfrm>
                <a:off x="5760" y="2340"/>
                <a:ext cx="4860" cy="33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556" name="Rectangle 4"/>
              <p:cNvSpPr>
                <a:spLocks noChangeArrowheads="1"/>
              </p:cNvSpPr>
              <p:nvPr/>
            </p:nvSpPr>
            <p:spPr bwMode="auto">
              <a:xfrm>
                <a:off x="5760" y="2340"/>
                <a:ext cx="5040" cy="342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70044" y="3649330"/>
              <a:ext cx="7924800" cy="3831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 flagellum of bacteria is made up of three parts.</a:t>
              </a:r>
            </a:p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		(1) Basal body	(2) Hook	(3)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Filament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Basal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body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–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It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is the basal part of flagellum and rod shaped in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structure.</a:t>
              </a: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It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lies with in the cell wall and cell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membrane</a:t>
              </a: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This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proteinaceous rod shaped structure is surrounded by two pairs of rings</a:t>
              </a:r>
            </a:p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	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) Outer pair	       (ii) Inner pair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99358" y="246958"/>
            <a:ext cx="8386595" cy="5813383"/>
            <a:chOff x="399358" y="246958"/>
            <a:chExt cx="8386595" cy="5813383"/>
          </a:xfrm>
        </p:grpSpPr>
        <p:sp>
          <p:nvSpPr>
            <p:cNvPr id="3" name="TextBox 2"/>
            <p:cNvSpPr txBox="1"/>
            <p:nvPr/>
          </p:nvSpPr>
          <p:spPr>
            <a:xfrm>
              <a:off x="399358" y="246958"/>
              <a:ext cx="8363642" cy="2169825"/>
            </a:xfrm>
            <a:prstGeom prst="rect">
              <a:avLst/>
            </a:prstGeom>
            <a:solidFill>
              <a:srgbClr val="FF9966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Outer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pair of ring lies with in the cell wall. One ring of this pair is called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and the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another called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P.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Inner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pair of ring lies with in the cell membrane. One ring of this pair is called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and the another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is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M.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Gram (+) bacteria only one pair of rings (inner pair) is found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2408" y="2519184"/>
              <a:ext cx="8330592" cy="1508105"/>
            </a:xfrm>
            <a:prstGeom prst="rect">
              <a:avLst/>
            </a:prstGeom>
            <a:solidFill>
              <a:srgbClr val="99CCFF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Aharoni" pitchFamily="2" charset="-79"/>
                  <a:cs typeface="Aharoni" pitchFamily="2" charset="-79"/>
                </a:rPr>
                <a:t>Hook </a:t>
              </a:r>
              <a:endParaRPr lang="en-U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/>
                <a:t> In </a:t>
              </a:r>
              <a:r>
                <a:rPr lang="en-US" dirty="0" smtClean="0"/>
                <a:t>connects the basal body to filament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/>
                <a:t> It </a:t>
              </a:r>
              <a:r>
                <a:rPr lang="en-US" dirty="0" smtClean="0"/>
                <a:t>is the middle part of </a:t>
              </a:r>
              <a:r>
                <a:rPr lang="en-US" dirty="0" smtClean="0"/>
                <a:t>flagellum. Some parts of the hook lies in cell wall</a:t>
              </a:r>
              <a:endParaRPr lang="en-US" dirty="0" smtClean="0"/>
            </a:p>
            <a:p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2409" y="4259848"/>
              <a:ext cx="8353544" cy="180049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1" dirty="0" smtClean="0">
                  <a:solidFill>
                    <a:srgbClr val="FF0000"/>
                  </a:solidFill>
                  <a:latin typeface="Aharoni" pitchFamily="2" charset="-79"/>
                  <a:cs typeface="Aharoni" pitchFamily="2" charset="-79"/>
                </a:rPr>
                <a:t>Filament - </a:t>
              </a:r>
              <a:endParaRPr lang="en-U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/>
                <a:t> It </a:t>
              </a:r>
              <a:r>
                <a:rPr lang="en-US" dirty="0" smtClean="0"/>
                <a:t>is cylindrical hollow structure </a:t>
              </a:r>
              <a:r>
                <a:rPr lang="en-US" dirty="0" smtClean="0"/>
                <a:t>made up </a:t>
              </a:r>
              <a:r>
                <a:rPr lang="en-US" dirty="0" smtClean="0"/>
                <a:t>of protein monomers.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/>
                <a:t> Each monomers </a:t>
              </a:r>
              <a:r>
                <a:rPr lang="en-US" dirty="0" smtClean="0"/>
                <a:t>is made up of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flagellin </a:t>
              </a:r>
              <a:r>
                <a:rPr lang="en-US" dirty="0" smtClean="0"/>
                <a:t>protein. Flagellin is a </a:t>
              </a:r>
              <a:r>
                <a:rPr lang="en-US" dirty="0" smtClean="0"/>
                <a:t>contractile </a:t>
              </a:r>
              <a:r>
                <a:rPr lang="en-US" dirty="0" smtClean="0"/>
                <a:t>protein like the tubulin of </a:t>
              </a:r>
              <a:r>
                <a:rPr lang="en-US" dirty="0" smtClean="0"/>
                <a:t> eukaryote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04800"/>
            <a:ext cx="7772400" cy="37856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Pili -</a:t>
            </a:r>
            <a:endParaRPr lang="en-US" sz="24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Bacterial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 wall is covered by numerous hair like structures called pili. Pili are smaller than the flagella.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of two types (A) Longer pili, (B) Shorter pili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Longer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pili is also known as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‘F’ pili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‘sex’ pili.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Longer pili occurs in only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donar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(F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male) bacteria and help in conjugation. These are absent in recipient bacteria or female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494" y="4343400"/>
            <a:ext cx="7848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 and Economic importance of Bacteria will be presented in next slide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C:\Users\AMIT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4009" y="1219200"/>
            <a:ext cx="5943600" cy="35337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50235" y="4798029"/>
            <a:ext cx="47863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600" b="1" dirty="0" smtClean="0">
                <a:latin typeface="Cambria Math" pitchFamily="18" charset="0"/>
                <a:ea typeface="Cambria Math" pitchFamily="18" charset="0"/>
              </a:rPr>
              <a:t>Thank You </a:t>
            </a:r>
            <a:r>
              <a:rPr lang="en-IN" sz="6600" b="1" dirty="0" smtClean="0">
                <a:latin typeface="Cambria Math" pitchFamily="18" charset="0"/>
                <a:ea typeface="Cambria Math" pitchFamily="18" charset="0"/>
                <a:cs typeface="Times New Roman"/>
              </a:rPr>
              <a:t>!!</a:t>
            </a:r>
            <a:endParaRPr lang="en-US" sz="6600" b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239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en-US" sz="2400" b="1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Bacteria</a:t>
            </a:r>
            <a:r>
              <a:rPr lang="en-US" sz="2400" b="1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?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Bacteria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microscopic and least differentiated living organisms, believed to be amongst the first primitive organisms on the earth.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Bacteria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first observed in rainy water and later in teeth scum by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Leeuwenhoek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called them 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Animalcule”.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Robert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Koch first of all cultured bacteria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branch which deals with study of bacteria is known as bacteriology.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Anton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Van Leeuwenhoek is father of bacteriology.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major types of cell-division i.e., mitosis and meiosis are absent in bacteria but in Bacillus megatherium  mitosis is present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96961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438400" y="5105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5559" y="352175"/>
            <a:ext cx="364478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Structure of Bacterial cell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09600" y="168001"/>
            <a:ext cx="8229600" cy="5919789"/>
            <a:chOff x="609600" y="168001"/>
            <a:chExt cx="8229600" cy="5919789"/>
          </a:xfrm>
        </p:grpSpPr>
        <p:sp>
          <p:nvSpPr>
            <p:cNvPr id="2" name="TextBox 1"/>
            <p:cNvSpPr txBox="1"/>
            <p:nvPr/>
          </p:nvSpPr>
          <p:spPr>
            <a:xfrm>
              <a:off x="685800" y="168001"/>
              <a:ext cx="8153400" cy="3877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Bacterial cell structure organized into three categories :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v"/>
              </a:pPr>
              <a:r>
                <a:rPr lang="en-US" sz="2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External structures (appendages &amp; coverings):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flagella, fimbriae, sex pilus and glycocalyx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v"/>
              </a:pPr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Cell envelope: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Cell wall, cell membrane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v"/>
              </a:pPr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Internal Structures: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Cytoplasm, nucleoid, bacterial chromosome, plasmid, ribosome, and storage granules </a:t>
              </a:r>
            </a:p>
            <a:p>
              <a:pPr>
                <a:lnSpc>
                  <a:spcPct val="150000"/>
                </a:lnSpc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08455" y="3441865"/>
              <a:ext cx="17526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lgerian" pitchFamily="82" charset="0"/>
                </a:rPr>
                <a:t>     </a:t>
              </a:r>
              <a:r>
                <a:rPr lang="en-US" b="1" dirty="0" smtClean="0">
                  <a:latin typeface="Algerian" pitchFamily="82" charset="0"/>
                </a:rPr>
                <a:t>CELL Wall </a:t>
              </a:r>
              <a:endParaRPr lang="en-US" b="1" dirty="0">
                <a:latin typeface="Algerian" pitchFamily="8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" y="3962400"/>
              <a:ext cx="7543800" cy="212539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Outer covering of most cells that protects the bacterial cell and gives it shape (spherical, rod and spiral)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Composed of peptidoglycan (polysaccharides + protein)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On the basis of amount and location of peptidoglycan in the cell wall bacteria are either gram positive or gram negative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38633"/>
            <a:ext cx="8305800" cy="502855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backbone of the peptidoglycan molecule is composed of two derivatives of glucose: 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acetylglucosamine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(NAG)  and 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acetlymuramic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(NAM).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NAG and NAM strands are connected by inter peptide bridges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Gram positve bacteria possess thick cell wall containing many layers of peptidoglycan and teichoic acids.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Gram positive cells, peptidoglycan is the outermost structure and makes up as much as 90% of the thick compact cell wall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Gram negative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bacteria have relatively thin cell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wall consisting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few layers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peptidoglycan surrounded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 second lipid membrane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containing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lipopolysaccharides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lipoproteins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Peptidoglycan makes up only 5 – 20%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 wall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is not the outermost layer, but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lies between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plasma membrane and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outer membrane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General Microbio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AMIT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1534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81000" y="61507"/>
            <a:ext cx="8458200" cy="6824209"/>
            <a:chOff x="381000" y="61507"/>
            <a:chExt cx="8458200" cy="6824209"/>
          </a:xfrm>
        </p:grpSpPr>
        <p:sp>
          <p:nvSpPr>
            <p:cNvPr id="2" name="Rectangle 1"/>
            <p:cNvSpPr/>
            <p:nvPr/>
          </p:nvSpPr>
          <p:spPr>
            <a:xfrm>
              <a:off x="685800" y="614184"/>
              <a:ext cx="7086600" cy="25355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/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Phospholipid bilayer surrounding the cytoplasm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and regulates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flow of substances in and out of the cell.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Consists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of both lipids and proteins.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Protects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cell from its surroundings.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Selectively permeable to ions and organic molecules</a:t>
              </a:r>
            </a:p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and controls the movement of substances in and out.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43200" y="61507"/>
              <a:ext cx="4419600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haroni" pitchFamily="2" charset="-79"/>
                  <a:cs typeface="Aharoni" pitchFamily="2" charset="-79"/>
                </a:rPr>
                <a:t>    </a:t>
              </a:r>
              <a:r>
                <a:rPr lang="en-US" dirty="0" smtClean="0">
                  <a:latin typeface="Aharoni" pitchFamily="2" charset="-79"/>
                  <a:cs typeface="Aharoni" pitchFamily="2" charset="-79"/>
                </a:rPr>
                <a:t>         </a:t>
              </a:r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Plasma Membrane</a:t>
              </a:r>
            </a:p>
            <a:p>
              <a:endParaRPr lang="en-US" b="1" dirty="0">
                <a:latin typeface="Algerian" pitchFamily="8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81000" y="3469396"/>
              <a:ext cx="8458200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/>
                <a:t> The technique of staining of bacteria was given by a Dutch microbiologist Christian Gram 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/>
                <a:t>Gram-positive </a:t>
              </a:r>
              <a:r>
                <a:rPr lang="en-US" dirty="0" smtClean="0"/>
                <a:t>bacteria are those that are </a:t>
              </a:r>
              <a:r>
                <a:rPr lang="en-US" dirty="0" smtClean="0"/>
                <a:t>stained dark </a:t>
              </a:r>
              <a:r>
                <a:rPr lang="en-US" dirty="0" smtClean="0"/>
                <a:t>blue or violet by Gram staining.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/>
                <a:t> </a:t>
              </a:r>
              <a:r>
                <a:rPr lang="en-US" dirty="0" smtClean="0"/>
                <a:t>Gram-negative </a:t>
              </a:r>
              <a:r>
                <a:rPr lang="en-US" dirty="0" smtClean="0"/>
                <a:t>bacteria cannot retain the </a:t>
              </a:r>
              <a:r>
                <a:rPr lang="en-US" dirty="0" smtClean="0"/>
                <a:t>crystal violet </a:t>
              </a:r>
              <a:r>
                <a:rPr lang="en-US" dirty="0" smtClean="0"/>
                <a:t>stain, instead take up the </a:t>
              </a:r>
              <a:r>
                <a:rPr lang="en-US" dirty="0" smtClean="0"/>
                <a:t>counter stain and appeared </a:t>
              </a:r>
              <a:r>
                <a:rPr lang="en-US" dirty="0" smtClean="0"/>
                <a:t>or </a:t>
              </a:r>
              <a:r>
                <a:rPr lang="en-US" dirty="0" smtClean="0"/>
                <a:t>pink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/>
                <a:t> The </a:t>
              </a:r>
              <a:r>
                <a:rPr lang="en-US" dirty="0" smtClean="0"/>
                <a:t>walls of gram-positive bacteria have </a:t>
              </a:r>
              <a:r>
                <a:rPr lang="en-US" dirty="0" smtClean="0"/>
                <a:t>more peptidoglycans </a:t>
              </a:r>
              <a:r>
                <a:rPr lang="en-US" dirty="0" smtClean="0"/>
                <a:t>than do gram-negative </a:t>
              </a:r>
              <a:r>
                <a:rPr lang="en-US" dirty="0" smtClean="0"/>
                <a:t>bacteria. Thus</a:t>
              </a:r>
              <a:r>
                <a:rPr lang="en-US" dirty="0" smtClean="0"/>
                <a:t>, gram-positive bacteria retain the </a:t>
              </a:r>
              <a:r>
                <a:rPr lang="en-US" dirty="0" smtClean="0"/>
                <a:t>original violet </a:t>
              </a:r>
              <a:r>
                <a:rPr lang="en-US" dirty="0" smtClean="0"/>
                <a:t>dye and cannot be counterstained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07968" y="3170095"/>
              <a:ext cx="22098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Gram Staining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81277"/>
            <a:ext cx="7467600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Portion of the cell that lies within the Plasma membrane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 substances within the plasma membrane, excluding the genetic material.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Contains cell structures - ribosome, chromosome, and plasmids , as well as     the components necessary for bacterial metabolism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381000"/>
            <a:ext cx="1752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lgerian" pitchFamily="82" charset="0"/>
              </a:rPr>
              <a:t>     </a:t>
            </a:r>
            <a:r>
              <a:rPr lang="en-US" b="1" dirty="0" smtClean="0">
                <a:latin typeface="Algerian" pitchFamily="82" charset="0"/>
              </a:rPr>
              <a:t>Cytoplasm 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971800"/>
            <a:ext cx="4495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b="1" dirty="0" smtClean="0">
                <a:latin typeface="Algerian" pitchFamily="82" charset="0"/>
              </a:rPr>
              <a:t>Constituents of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b="1" dirty="0" smtClean="0">
                <a:latin typeface="Algerian" pitchFamily="82" charset="0"/>
              </a:rPr>
              <a:t>Cytoplasm 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505200"/>
            <a:ext cx="6858000" cy="17113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 Proteins including enzymes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  Vitamins and Ions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 Nucleic acids and their precursors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 Amino acids and their precursors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33400" y="423230"/>
            <a:ext cx="7738430" cy="6370004"/>
            <a:chOff x="533400" y="423230"/>
            <a:chExt cx="7738430" cy="6370004"/>
          </a:xfrm>
        </p:grpSpPr>
        <p:sp>
          <p:nvSpPr>
            <p:cNvPr id="2" name="TextBox 1"/>
            <p:cNvSpPr txBox="1"/>
            <p:nvPr/>
          </p:nvSpPr>
          <p:spPr>
            <a:xfrm>
              <a:off x="632553" y="423230"/>
              <a:ext cx="7543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/>
                <a:t> Sugars, carbohydrates and their derivatives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/>
                <a:t> </a:t>
              </a:r>
              <a:r>
                <a:rPr lang="en-US" dirty="0" smtClean="0"/>
                <a:t>Fatty acids and their derivatives</a:t>
              </a:r>
            </a:p>
            <a:p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75630" y="1676400"/>
              <a:ext cx="7696200" cy="258532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Unlike the eukaryotic (true) cells, bacteria do not have a membrane enclosed nucleus.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The nucleoid is a region of cytoplasm where the chromosomal DNA is located. 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It is not a membrane bound nucleus, but simply an area of the cytoplasm where the strands of DNA are found.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43200" y="1295400"/>
              <a:ext cx="23622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</a:t>
              </a:r>
              <a:r>
                <a:rPr lang="en-US" dirty="0" smtClean="0">
                  <a:latin typeface="Aharoni" pitchFamily="2" charset="-79"/>
                  <a:cs typeface="Aharoni" pitchFamily="2" charset="-79"/>
                </a:rPr>
                <a:t>Nucleoid</a:t>
              </a:r>
              <a:endParaRPr lang="en-US" dirty="0"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71800" y="4267200"/>
              <a:ext cx="23622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       Ribosome</a:t>
              </a:r>
              <a:endParaRPr lang="en-US" b="1" dirty="0"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3400" y="4623409"/>
              <a:ext cx="7620000" cy="21698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/>
                <a:t> Ribosome is protein synthesis machinery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/>
                <a:t> Bacteria have70S ribosome, It consist of two subunits  30S and 50S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/>
                <a:t> Smaller than the ribosome in eukaryotic cells-but have a similar function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dirty="0" smtClean="0"/>
                <a:t> Streptomycin binds 70S ribosome and stops protein synthesis but it can not bind 80S ribosome of eukaryotes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1194</Words>
  <Application>Microsoft Office PowerPoint</Application>
  <PresentationFormat>On-screen Show (4:3)</PresentationFormat>
  <Paragraphs>111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AMIT</dc:creator>
  <cp:lastModifiedBy>AMIT</cp:lastModifiedBy>
  <cp:revision>28</cp:revision>
  <dcterms:created xsi:type="dcterms:W3CDTF">2020-03-28T18:41:16Z</dcterms:created>
  <dcterms:modified xsi:type="dcterms:W3CDTF">2020-03-29T01:00:43Z</dcterms:modified>
</cp:coreProperties>
</file>